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notesSlides/notesSlide19.xml" ContentType="application/vnd.openxmlformats-officedocument.presentationml.notesSlide+xml"/>
  <Override PartName="/ppt/tags/tag70.xml" ContentType="application/vnd.openxmlformats-officedocument.presentationml.tags+xml"/>
  <Override PartName="/ppt/notesSlides/notesSlide2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2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ags/tag80.xml" ContentType="application/vnd.openxmlformats-officedocument.presentationml.tags+xml"/>
  <Override PartName="/ppt/notesSlides/notesSlide24.xml" ContentType="application/vnd.openxmlformats-officedocument.presentationml.notesSlide+xml"/>
  <Override PartName="/ppt/tags/tag81.xml" ContentType="application/vnd.openxmlformats-officedocument.presentationml.tags+xml"/>
  <Override PartName="/ppt/notesSlides/notesSlide25.xml" ContentType="application/vnd.openxmlformats-officedocument.presentationml.notesSlide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7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4" r:id="rId1"/>
    <p:sldMasterId id="2147483789" r:id="rId2"/>
  </p:sldMasterIdLst>
  <p:notesMasterIdLst>
    <p:notesMasterId r:id="rId42"/>
  </p:notesMasterIdLst>
  <p:handoutMasterIdLst>
    <p:handoutMasterId r:id="rId43"/>
  </p:handoutMasterIdLst>
  <p:sldIdLst>
    <p:sldId id="287" r:id="rId3"/>
    <p:sldId id="328" r:id="rId4"/>
    <p:sldId id="349" r:id="rId5"/>
    <p:sldId id="317" r:id="rId6"/>
    <p:sldId id="316" r:id="rId7"/>
    <p:sldId id="319" r:id="rId8"/>
    <p:sldId id="363" r:id="rId9"/>
    <p:sldId id="321" r:id="rId10"/>
    <p:sldId id="329" r:id="rId11"/>
    <p:sldId id="343" r:id="rId12"/>
    <p:sldId id="365" r:id="rId13"/>
    <p:sldId id="366" r:id="rId14"/>
    <p:sldId id="367" r:id="rId15"/>
    <p:sldId id="326" r:id="rId16"/>
    <p:sldId id="368" r:id="rId17"/>
    <p:sldId id="369" r:id="rId18"/>
    <p:sldId id="370" r:id="rId19"/>
    <p:sldId id="331" r:id="rId20"/>
    <p:sldId id="308" r:id="rId21"/>
    <p:sldId id="306" r:id="rId22"/>
    <p:sldId id="311" r:id="rId23"/>
    <p:sldId id="312" r:id="rId24"/>
    <p:sldId id="313" r:id="rId25"/>
    <p:sldId id="309" r:id="rId26"/>
    <p:sldId id="304" r:id="rId27"/>
    <p:sldId id="330" r:id="rId28"/>
    <p:sldId id="351" r:id="rId29"/>
    <p:sldId id="358" r:id="rId30"/>
    <p:sldId id="357" r:id="rId31"/>
    <p:sldId id="352" r:id="rId32"/>
    <p:sldId id="354" r:id="rId33"/>
    <p:sldId id="355" r:id="rId34"/>
    <p:sldId id="359" r:id="rId35"/>
    <p:sldId id="360" r:id="rId36"/>
    <p:sldId id="361" r:id="rId37"/>
    <p:sldId id="353" r:id="rId38"/>
    <p:sldId id="362" r:id="rId39"/>
    <p:sldId id="364" r:id="rId40"/>
    <p:sldId id="332" r:id="rId41"/>
  </p:sldIdLst>
  <p:sldSz cx="9144000" cy="6858000" type="screen4x3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7395"/>
    <a:srgbClr val="1A6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81" autoAdjust="0"/>
  </p:normalViewPr>
  <p:slideViewPr>
    <p:cSldViewPr>
      <p:cViewPr varScale="1">
        <p:scale>
          <a:sx n="83" d="100"/>
          <a:sy n="83" d="100"/>
        </p:scale>
        <p:origin x="10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5168F393-4FBE-6041-AAD9-9E5906602A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461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69B36F8A-35C8-FD45-8207-12A478C159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9CFA7F-3ECA-6442-A375-768D007CC0F1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28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0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8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6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8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10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45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46A1A-92C5-FD4F-88EA-E9F335BFD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2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46A1A-92C5-FD4F-88EA-E9F335BFD9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12E85-C51F-484F-A7F3-2DC87D670E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46A1A-92C5-FD4F-88EA-E9F335BFD9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3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1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4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4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4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4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7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12E85-C51F-484F-A7F3-2DC87D670E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2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4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4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5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7FB152-A731-7F4D-9BEF-0DA9812B69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212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684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20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Annotating </a:t>
            </a:r>
            <a:r>
              <a:rPr lang="en-US" dirty="0"/>
              <a:t>and </a:t>
            </a:r>
            <a:r>
              <a:rPr lang="en-US" dirty="0" smtClean="0"/>
              <a:t>Curating Data</a:t>
            </a:r>
            <a:endParaRPr lang="en-US" dirty="0">
              <a:latin typeface="Calibri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86200"/>
            <a:ext cx="8686800" cy="1752600"/>
          </a:xfrm>
        </p:spPr>
        <p:txBody>
          <a:bodyPr>
            <a:no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mtClean="0"/>
              <a:t>BDK12-3 </a:t>
            </a:r>
            <a:r>
              <a:rPr lang="en-US" dirty="0" smtClean="0"/>
              <a:t>| Data </a:t>
            </a:r>
            <a:r>
              <a:rPr lang="en-US" dirty="0"/>
              <a:t>annotation and </a:t>
            </a:r>
            <a:r>
              <a:rPr lang="en-US" dirty="0" smtClean="0"/>
              <a:t>Curation</a:t>
            </a:r>
          </a:p>
          <a:p>
            <a:pPr>
              <a:defRPr/>
            </a:pPr>
            <a:r>
              <a:rPr lang="en-US" dirty="0" smtClean="0"/>
              <a:t>Nicole Vasilevsky </a:t>
            </a:r>
            <a:r>
              <a:rPr lang="en-US" dirty="0">
                <a:solidFill>
                  <a:srgbClr val="757070"/>
                </a:solidFill>
              </a:rPr>
              <a:t>| OHSU Library – Ontology Development Group</a:t>
            </a: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0"/>
            <a:ext cx="2997200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76400"/>
            <a:ext cx="2997200" cy="207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52800"/>
            <a:ext cx="29972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29000"/>
            <a:ext cx="29972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914400"/>
            <a:ext cx="2997200" cy="207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648200"/>
            <a:ext cx="2997200" cy="207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0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controlled vocabulary</a:t>
            </a:r>
            <a:r>
              <a:rPr lang="en-US" b="1" dirty="0"/>
              <a:t> </a:t>
            </a:r>
            <a:r>
              <a:rPr lang="en-US" dirty="0"/>
              <a:t>is an organized arrangement of words and phrases used to index content and/or to retrieve content through browsing or searching. It typically includes preferred and variant terms and has a defined scope or describes a specific domain.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45014" y="3124200"/>
            <a:ext cx="3888863" cy="1491717"/>
            <a:chOff x="4904509" y="2209800"/>
            <a:chExt cx="3888863" cy="149171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469467" y="2573867"/>
              <a:ext cx="0" cy="45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4904509" y="2209800"/>
              <a:ext cx="3888863" cy="1491717"/>
              <a:chOff x="4904509" y="2209800"/>
              <a:chExt cx="3888863" cy="1491717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029200" y="2209800"/>
                <a:ext cx="37641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757070"/>
                    </a:solidFill>
                    <a:latin typeface="Avenir Black"/>
                    <a:cs typeface="Avenir Black"/>
                  </a:rPr>
                  <a:t>C  </a:t>
                </a:r>
                <a:r>
                  <a:rPr lang="en-US" sz="2800" dirty="0" err="1" smtClean="0">
                    <a:solidFill>
                      <a:srgbClr val="757070"/>
                    </a:solidFill>
                    <a:latin typeface="Avenir Black"/>
                    <a:cs typeface="Avenir Black"/>
                  </a:rPr>
                  <a:t>ntrolled</a:t>
                </a:r>
                <a:r>
                  <a:rPr lang="en-US" sz="2800" dirty="0" smtClean="0">
                    <a:solidFill>
                      <a:srgbClr val="757070"/>
                    </a:solidFill>
                    <a:latin typeface="Avenir Black"/>
                    <a:cs typeface="Avenir Black"/>
                  </a:rPr>
                  <a:t> vocabulary </a:t>
                </a:r>
                <a:endParaRPr lang="en-US" sz="2800" dirty="0">
                  <a:solidFill>
                    <a:srgbClr val="757070"/>
                  </a:solidFill>
                  <a:latin typeface="Avenir Black"/>
                  <a:cs typeface="Avenir Black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73343" y="2421977"/>
                <a:ext cx="189257" cy="18925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801976" y="2831759"/>
                <a:ext cx="277091" cy="2770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904509" y="3170426"/>
                <a:ext cx="277091" cy="2770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5141021" y="3005666"/>
                <a:ext cx="336911" cy="239205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460999" y="3014134"/>
                <a:ext cx="1047909" cy="474133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6411576" y="3424426"/>
                <a:ext cx="277091" cy="2770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5469467" y="2995706"/>
                <a:ext cx="332509" cy="18428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vocabulary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13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Subject headings </a:t>
            </a:r>
            <a:r>
              <a:rPr lang="en-US" sz="2400" dirty="0"/>
              <a:t>are a type of controlled vocabulary that contains a hierarchy of terms, used for classifying data.</a:t>
            </a:r>
          </a:p>
          <a:p>
            <a:pPr lvl="1"/>
            <a:r>
              <a:rPr lang="en-US" dirty="0" smtClean="0"/>
              <a:t>Example: Medical </a:t>
            </a:r>
            <a:r>
              <a:rPr lang="en-US" dirty="0"/>
              <a:t>Subject Headings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vocabulary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99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Ontologies</a:t>
            </a:r>
            <a:r>
              <a:rPr lang="en-US" sz="2400" b="1" dirty="0"/>
              <a:t> </a:t>
            </a:r>
            <a:r>
              <a:rPr lang="en-US" sz="2400" dirty="0"/>
              <a:t>are </a:t>
            </a:r>
            <a:r>
              <a:rPr lang="en-US" sz="2400" dirty="0">
                <a:cs typeface="Arial"/>
              </a:rPr>
              <a:t>a formal conceptualization of a specified domain of interest.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Hierarchical terms are defined textually and logically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Relationships between the terms are defined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Expressed in a language that can be reasoned across by computers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Data can be reused and can be easily linked together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vocabulary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800" y="533400"/>
            <a:ext cx="7848600" cy="5334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Ontology Examples</a:t>
            </a:r>
            <a:endParaRPr lang="en-US" sz="36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02676"/>
              </p:ext>
            </p:extLst>
          </p:nvPr>
        </p:nvGraphicFramePr>
        <p:xfrm>
          <a:off x="685800" y="1447800"/>
          <a:ext cx="7848600" cy="4862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465"/>
                <a:gridCol w="3604135"/>
              </a:tblGrid>
              <a:tr h="5413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Ontology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Data type</a:t>
                      </a:r>
                      <a:endParaRPr lang="en-US" sz="2800" dirty="0"/>
                    </a:p>
                  </a:txBody>
                  <a:tcPr/>
                </a:tc>
              </a:tr>
              <a:tr h="93446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 ontology</a:t>
                      </a:r>
                      <a:r>
                        <a:rPr lang="en-US" sz="2800" baseline="0" dirty="0" smtClean="0"/>
                        <a:t> (GO)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Genes and biological processes</a:t>
                      </a:r>
                      <a:endParaRPr lang="en-US" sz="2800" dirty="0"/>
                    </a:p>
                  </a:txBody>
                  <a:tcPr/>
                </a:tc>
              </a:tr>
              <a:tr h="93446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Ontology for Biomedical</a:t>
                      </a:r>
                      <a:r>
                        <a:rPr lang="en-US" sz="2800" baseline="0" dirty="0" smtClean="0"/>
                        <a:t> Investigation (OBI)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Life science and clinical investigation</a:t>
                      </a:r>
                      <a:endParaRPr lang="en-US" sz="2800" dirty="0"/>
                    </a:p>
                  </a:txBody>
                  <a:tcPr/>
                </a:tc>
              </a:tr>
              <a:tr h="5413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Disease Ontology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Human</a:t>
                      </a:r>
                      <a:r>
                        <a:rPr lang="en-US" sz="2800" baseline="0" dirty="0" smtClean="0"/>
                        <a:t> diseases</a:t>
                      </a:r>
                      <a:endParaRPr lang="en-US" sz="2800" dirty="0"/>
                    </a:p>
                  </a:txBody>
                  <a:tcPr/>
                </a:tc>
              </a:tr>
              <a:tr h="497335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Uberon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Cross-species</a:t>
                      </a:r>
                      <a:r>
                        <a:rPr lang="en-US" sz="2800" baseline="0" dirty="0" smtClean="0"/>
                        <a:t> anatomy</a:t>
                      </a:r>
                      <a:endParaRPr lang="en-US" sz="2800" dirty="0"/>
                    </a:p>
                  </a:txBody>
                  <a:tcPr/>
                </a:tc>
              </a:tr>
              <a:tr h="58877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Human phenotype ontology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Human phenotypes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748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controlled vocabulary term is used to tag a piece of data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924300" y="2743200"/>
            <a:ext cx="1295400" cy="1488621"/>
            <a:chOff x="2819400" y="4343399"/>
            <a:chExt cx="1295400" cy="148862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9400" y="4343399"/>
              <a:ext cx="1068754" cy="1488621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581400" y="4848576"/>
              <a:ext cx="533400" cy="228600"/>
              <a:chOff x="3581400" y="4848576"/>
              <a:chExt cx="533400" cy="22860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581400" y="4953000"/>
                <a:ext cx="304800" cy="1588"/>
              </a:xfrm>
              <a:prstGeom prst="line">
                <a:avLst/>
              </a:prstGeom>
              <a:ln w="76200" cmpd="sng">
                <a:solidFill>
                  <a:schemeClr val="accent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3886200" y="4848576"/>
                <a:ext cx="228600" cy="228600"/>
              </a:xfrm>
              <a:prstGeom prst="ellipse">
                <a:avLst/>
              </a:prstGeom>
              <a:solidFill>
                <a:schemeClr val="accent6"/>
              </a:solidFill>
              <a:ln w="222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45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Annotating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the annotation is to add value by enabling:</a:t>
            </a:r>
          </a:p>
          <a:p>
            <a:pPr lvl="1"/>
            <a:r>
              <a:rPr lang="en-US" dirty="0"/>
              <a:t> Indexing data</a:t>
            </a:r>
          </a:p>
          <a:p>
            <a:pPr lvl="1"/>
            <a:r>
              <a:rPr lang="en-US" dirty="0"/>
              <a:t> Linking data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09900" y="2743200"/>
            <a:ext cx="3124200" cy="2895601"/>
            <a:chOff x="2819400" y="3809999"/>
            <a:chExt cx="3124200" cy="2895601"/>
          </a:xfrm>
        </p:grpSpPr>
        <p:grpSp>
          <p:nvGrpSpPr>
            <p:cNvPr id="26" name="Group 25"/>
            <p:cNvGrpSpPr/>
            <p:nvPr/>
          </p:nvGrpSpPr>
          <p:grpSpPr>
            <a:xfrm>
              <a:off x="2819400" y="4190999"/>
              <a:ext cx="1295400" cy="1488621"/>
              <a:chOff x="2819400" y="4343399"/>
              <a:chExt cx="1295400" cy="1488621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9400" y="4343399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3581400" y="4848576"/>
                <a:ext cx="533400" cy="228600"/>
                <a:chOff x="3581400" y="4848576"/>
                <a:chExt cx="533400" cy="22860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ln w="76200" cmpd="sng">
                  <a:solidFill>
                    <a:schemeClr val="accent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solidFill>
                  <a:schemeClr val="accent6"/>
                </a:solidFill>
                <a:ln w="222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" name="Group 43"/>
            <p:cNvGrpSpPr/>
            <p:nvPr/>
          </p:nvGrpSpPr>
          <p:grpSpPr>
            <a:xfrm>
              <a:off x="3810000" y="5216979"/>
              <a:ext cx="1295400" cy="1488621"/>
              <a:chOff x="3810000" y="5369379"/>
              <a:chExt cx="1295400" cy="148862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0" y="5369379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4572000" y="6019800"/>
                <a:ext cx="533400" cy="228600"/>
                <a:chOff x="3581400" y="4848576"/>
                <a:chExt cx="533400" cy="228600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ln w="76200" cmpd="sng">
                  <a:solidFill>
                    <a:schemeClr val="accent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47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solidFill>
                  <a:schemeClr val="accent6"/>
                </a:solidFill>
                <a:ln w="222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>
              <a:off x="4648200" y="3809999"/>
              <a:ext cx="1295400" cy="1488621"/>
              <a:chOff x="4953000" y="3962400"/>
              <a:chExt cx="1295400" cy="1488621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000" y="3962400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5715000" y="4572000"/>
                <a:ext cx="533400" cy="228600"/>
                <a:chOff x="3581400" y="4848576"/>
                <a:chExt cx="533400" cy="228600"/>
              </a:xfrm>
              <a:solidFill>
                <a:schemeClr val="accent3"/>
              </a:solidFill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grpFill/>
                <a:ln w="76200" cmpd="sng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grpFill/>
                <a:ln w="222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78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Annotation of data makes it easier to find and group data via semantic search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127487" y="2057400"/>
            <a:ext cx="4889026" cy="3810000"/>
            <a:chOff x="1359374" y="3048000"/>
            <a:chExt cx="4889026" cy="38100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9374" y="3048000"/>
              <a:ext cx="2438401" cy="1524000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2819400" y="4343399"/>
              <a:ext cx="1295400" cy="1488621"/>
              <a:chOff x="2819400" y="4343399"/>
              <a:chExt cx="1295400" cy="1488621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9400" y="4343399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3581400" y="4848576"/>
                <a:ext cx="533400" cy="228600"/>
                <a:chOff x="3581400" y="4848576"/>
                <a:chExt cx="533400" cy="228600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ln w="76200" cmpd="sng">
                  <a:solidFill>
                    <a:schemeClr val="accent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38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solidFill>
                  <a:schemeClr val="accent6"/>
                </a:solidFill>
                <a:ln w="222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/>
            <p:cNvGrpSpPr/>
            <p:nvPr/>
          </p:nvGrpSpPr>
          <p:grpSpPr>
            <a:xfrm>
              <a:off x="3810000" y="5369379"/>
              <a:ext cx="1295400" cy="1488621"/>
              <a:chOff x="3810000" y="5369379"/>
              <a:chExt cx="1295400" cy="1488621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0" y="5369379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4572000" y="6019800"/>
                <a:ext cx="533400" cy="228600"/>
                <a:chOff x="3581400" y="4848576"/>
                <a:chExt cx="533400" cy="228600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ln w="76200" cmpd="sng">
                  <a:solidFill>
                    <a:schemeClr val="accent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solidFill>
                  <a:schemeClr val="accent6"/>
                </a:solidFill>
                <a:ln w="222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4953000" y="3962400"/>
              <a:ext cx="1295400" cy="1488621"/>
              <a:chOff x="4953000" y="3962400"/>
              <a:chExt cx="1295400" cy="1488621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3000" y="3962400"/>
                <a:ext cx="1068754" cy="1488621"/>
              </a:xfrm>
              <a:prstGeom prst="rect">
                <a:avLst/>
              </a:prstGeom>
            </p:spPr>
          </p:pic>
          <p:grpSp>
            <p:nvGrpSpPr>
              <p:cNvPr id="47" name="Group 46"/>
              <p:cNvGrpSpPr/>
              <p:nvPr/>
            </p:nvGrpSpPr>
            <p:grpSpPr>
              <a:xfrm>
                <a:off x="5715000" y="4572000"/>
                <a:ext cx="533400" cy="228600"/>
                <a:chOff x="3581400" y="4848576"/>
                <a:chExt cx="533400" cy="228600"/>
              </a:xfrm>
              <a:solidFill>
                <a:schemeClr val="accent3"/>
              </a:solidFill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581400" y="4953000"/>
                  <a:ext cx="304800" cy="1588"/>
                </a:xfrm>
                <a:prstGeom prst="line">
                  <a:avLst/>
                </a:prstGeom>
                <a:grpFill/>
                <a:ln w="76200" cmpd="sng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/>
                <p:cNvSpPr/>
                <p:nvPr/>
              </p:nvSpPr>
              <p:spPr>
                <a:xfrm>
                  <a:off x="3886200" y="4848576"/>
                  <a:ext cx="228600" cy="228600"/>
                </a:xfrm>
                <a:prstGeom prst="ellipse">
                  <a:avLst/>
                </a:prstGeom>
                <a:grpFill/>
                <a:ln w="222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3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nip and Round Single Corner Rectangle 20"/>
          <p:cNvSpPr/>
          <p:nvPr/>
        </p:nvSpPr>
        <p:spPr>
          <a:xfrm flipH="1">
            <a:off x="5334000" y="2935069"/>
            <a:ext cx="2895600" cy="914400"/>
          </a:xfrm>
          <a:prstGeom prst="snip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762000" y="1600200"/>
            <a:ext cx="3962400" cy="914400"/>
          </a:xfrm>
          <a:prstGeom prst="snip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Biocurators</a:t>
            </a:r>
            <a:r>
              <a:rPr lang="en-US" dirty="0" smtClean="0"/>
              <a:t> curate the literature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65150" y="1171575"/>
            <a:ext cx="1936750" cy="1800225"/>
            <a:chOff x="-565150" y="1171575"/>
            <a:chExt cx="1936750" cy="1800225"/>
          </a:xfrm>
        </p:grpSpPr>
        <p:sp>
          <p:nvSpPr>
            <p:cNvPr id="11" name="Oval 10"/>
            <p:cNvSpPr/>
            <p:nvPr/>
          </p:nvSpPr>
          <p:spPr>
            <a:xfrm>
              <a:off x="-565150" y="1171575"/>
              <a:ext cx="1936750" cy="1800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-440267" y="1295400"/>
              <a:ext cx="1676400" cy="1524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71600" y="160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Model Organism Databases</a:t>
            </a:r>
            <a:endParaRPr lang="en-US" sz="2400" b="1" dirty="0">
              <a:solidFill>
                <a:srgbClr val="FFFFFF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3810000"/>
            <a:ext cx="1582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Sequence</a:t>
            </a:r>
          </a:p>
          <a:p>
            <a:r>
              <a:rPr lang="en-US" sz="2800" b="1" dirty="0" smtClean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Databases</a:t>
            </a:r>
            <a:endParaRPr lang="en-US" sz="2800" b="1" dirty="0">
              <a:solidFill>
                <a:srgbClr val="FFFFFF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25146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>
                <a:latin typeface="Avenir Next Condensed Regular"/>
                <a:cs typeface="Avenir Next Condensed Regular"/>
              </a:rPr>
              <a:t>Mouse Genome Informatics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err="1" smtClean="0">
                <a:latin typeface="Avenir Next Condensed Regular"/>
                <a:cs typeface="Avenir Next Condensed Regular"/>
              </a:rPr>
              <a:t>Zebrafish</a:t>
            </a:r>
            <a:r>
              <a:rPr lang="en-US" sz="2000" dirty="0" smtClean="0">
                <a:latin typeface="Avenir Next Condensed Regular"/>
                <a:cs typeface="Avenir Next Condensed Regular"/>
              </a:rPr>
              <a:t> Information Network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>
                <a:latin typeface="Avenir Next Condensed Regular"/>
                <a:cs typeface="Avenir Next Condensed Regular"/>
              </a:rPr>
              <a:t>Rat Genome Database</a:t>
            </a:r>
            <a:endParaRPr lang="en-US" sz="2000" dirty="0">
              <a:latin typeface="Avenir Next Condensed Regular"/>
              <a:cs typeface="Avenir Next Condensed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1600" y="532507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smtClean="0">
                <a:latin typeface="Avenir Next Condensed Regular"/>
                <a:cs typeface="Avenir Next Condensed Regular"/>
              </a:rPr>
              <a:t>Immune Epitope Database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>
                <a:latin typeface="Avenir Next Condensed Regular"/>
                <a:cs typeface="Avenir Next Condensed Regular"/>
              </a:rPr>
              <a:t>Antibody Registry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>
                <a:latin typeface="Avenir Next Condensed Regular"/>
                <a:cs typeface="Avenir Next Condensed Regular"/>
              </a:rPr>
              <a:t>Epitome</a:t>
            </a:r>
            <a:endParaRPr lang="en-US" sz="2000" dirty="0">
              <a:latin typeface="Avenir Next Condensed Regular"/>
              <a:cs typeface="Avenir Next Condensed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38100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n-US" sz="2000" dirty="0" err="1" smtClean="0">
                <a:latin typeface="Avenir Next Condensed Regular"/>
                <a:cs typeface="Avenir Next Condensed Regular"/>
              </a:rPr>
              <a:t>GenBank</a:t>
            </a:r>
            <a:endParaRPr lang="en-US" sz="2000" dirty="0" smtClean="0">
              <a:latin typeface="Avenir Next Condensed Regular"/>
              <a:cs typeface="Avenir Next Condensed Regular"/>
            </a:endParaRPr>
          </a:p>
          <a:p>
            <a:pPr marL="342900" indent="-342900">
              <a:buFont typeface="Wingdings" charset="2"/>
              <a:buChar char="v"/>
            </a:pPr>
            <a:r>
              <a:rPr lang="en-US" sz="2000" dirty="0" err="1" smtClean="0">
                <a:latin typeface="Avenir Next Condensed Regular"/>
                <a:cs typeface="Avenir Next Condensed Regular"/>
              </a:rPr>
              <a:t>Uniport</a:t>
            </a:r>
            <a:endParaRPr lang="en-US" sz="2000" dirty="0">
              <a:latin typeface="Avenir Next Condensed Regular"/>
              <a:cs typeface="Avenir Next Condensed Regula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48600" y="2477869"/>
            <a:ext cx="1936750" cy="1800225"/>
            <a:chOff x="-565150" y="1171575"/>
            <a:chExt cx="1936750" cy="1800225"/>
          </a:xfrm>
        </p:grpSpPr>
        <p:sp>
          <p:nvSpPr>
            <p:cNvPr id="19" name="Oval 18"/>
            <p:cNvSpPr/>
            <p:nvPr/>
          </p:nvSpPr>
          <p:spPr>
            <a:xfrm>
              <a:off x="-565150" y="1171575"/>
              <a:ext cx="1936750" cy="1800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-440267" y="1295400"/>
              <a:ext cx="1676400" cy="1524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410200" y="2979003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Sequence Databases</a:t>
            </a:r>
            <a:endParaRPr lang="en-US" sz="2400" b="1" dirty="0">
              <a:solidFill>
                <a:srgbClr val="FFFFFF"/>
              </a:solidFill>
              <a:latin typeface="Avenir Next Condensed Demi Bold"/>
              <a:cs typeface="Avenir Next Condensed Demi Bold"/>
            </a:endParaRPr>
          </a:p>
        </p:txBody>
      </p:sp>
      <p:sp>
        <p:nvSpPr>
          <p:cNvPr id="23" name="Snip and Round Single Corner Rectangle 22"/>
          <p:cNvSpPr/>
          <p:nvPr/>
        </p:nvSpPr>
        <p:spPr>
          <a:xfrm>
            <a:off x="762000" y="4419600"/>
            <a:ext cx="3962400" cy="914400"/>
          </a:xfrm>
          <a:prstGeom prst="snip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-565150" y="3990975"/>
            <a:ext cx="1936750" cy="1800225"/>
            <a:chOff x="-565150" y="1171575"/>
            <a:chExt cx="1936750" cy="1800225"/>
          </a:xfrm>
        </p:grpSpPr>
        <p:sp>
          <p:nvSpPr>
            <p:cNvPr id="25" name="Oval 24"/>
            <p:cNvSpPr/>
            <p:nvPr/>
          </p:nvSpPr>
          <p:spPr>
            <a:xfrm>
              <a:off x="-565150" y="1171575"/>
              <a:ext cx="1936750" cy="1800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-440267" y="1295400"/>
              <a:ext cx="1676400" cy="1524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71600" y="4419600"/>
            <a:ext cx="310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Immunological Databases</a:t>
            </a:r>
            <a:endParaRPr lang="en-US" sz="2400" b="1" dirty="0">
              <a:solidFill>
                <a:srgbClr val="FFFFFF"/>
              </a:solidFill>
              <a:latin typeface="Avenir Next Condensed Demi Bold"/>
              <a:cs typeface="Avenir Next Condensed Demi Bold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533400" y="994515"/>
            <a:ext cx="8153400" cy="23657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571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2971801"/>
            <a:ext cx="6803571" cy="1503584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dirty="0" err="1"/>
              <a:t>Biocurators</a:t>
            </a:r>
            <a:r>
              <a:rPr lang="en-US" dirty="0"/>
              <a:t> frequently report they need to contact authors for additional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49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94058" cy="9112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Research Life Cycle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gray">
          <a:xfrm>
            <a:off x="1295400" y="1828800"/>
            <a:ext cx="6526018" cy="38004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" rIns="45720" anchor="ctr">
            <a:spAutoFit/>
          </a:bodyPr>
          <a:lstStyle/>
          <a:p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6740073">
            <a:off x="6236017" y="2034767"/>
            <a:ext cx="381000" cy="22860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13265815">
            <a:off x="7103826" y="4645884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 rot="15849876">
            <a:off x="4362176" y="5497034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1143000" y="3962400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 rot="3981515">
            <a:off x="3114800" y="1858647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810000" y="914400"/>
            <a:ext cx="1828800" cy="1828800"/>
          </a:xfrm>
          <a:prstGeom prst="ellipse">
            <a:avLst/>
          </a:prstGeom>
          <a:solidFill>
            <a:srgbClr val="CC3300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C0C0D"/>
              </a:solidFill>
              <a:latin typeface="Arial Black"/>
              <a:cs typeface="Arial Blac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733800" y="16764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EXPERIMENT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400800" y="2057400"/>
            <a:ext cx="1828800" cy="1828800"/>
          </a:xfrm>
          <a:prstGeom prst="ellipse">
            <a:avLst/>
          </a:prstGeom>
          <a:solidFill>
            <a:schemeClr val="accent6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24600" y="2777066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CONSULT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10200" y="4495800"/>
            <a:ext cx="1828800" cy="1828800"/>
          </a:xfrm>
          <a:prstGeom prst="ellipse">
            <a:avLst/>
          </a:prstGeom>
          <a:solidFill>
            <a:schemeClr val="accent4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34000" y="52070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PUBLISH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362200" y="4495800"/>
            <a:ext cx="1828800" cy="1828800"/>
          </a:xfrm>
          <a:prstGeom prst="ellipse">
            <a:avLst/>
          </a:prstGeom>
          <a:solidFill>
            <a:schemeClr val="accent1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86000" y="51816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DEPOSIT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133600"/>
            <a:ext cx="1981200" cy="1828800"/>
            <a:chOff x="1447800" y="1371600"/>
            <a:chExt cx="1981200" cy="1828800"/>
          </a:xfrm>
        </p:grpSpPr>
        <p:sp>
          <p:nvSpPr>
            <p:cNvPr id="55" name="Oval 54"/>
            <p:cNvSpPr/>
            <p:nvPr/>
          </p:nvSpPr>
          <p:spPr>
            <a:xfrm>
              <a:off x="1524000" y="1371600"/>
              <a:ext cx="1828800" cy="1828800"/>
            </a:xfrm>
            <a:prstGeom prst="ellipse">
              <a:avLst/>
            </a:prstGeom>
            <a:solidFill>
              <a:srgbClr val="18496B"/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21D1B"/>
                </a:solidFill>
                <a:latin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2048933"/>
              <a:ext cx="1981200" cy="423334"/>
            </a:xfrm>
            <a:prstGeom prst="rect">
              <a:avLst/>
            </a:prstGeom>
            <a:solidFill>
              <a:srgbClr val="F2E0CB">
                <a:alpha val="59000"/>
              </a:srgbClr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121D1B"/>
                  </a:solidFill>
                  <a:latin typeface="Arial Black"/>
                  <a:cs typeface="Arial Black"/>
                </a:rPr>
                <a:t>FUND</a:t>
              </a:r>
              <a:endParaRPr lang="en-US" sz="1600" dirty="0">
                <a:solidFill>
                  <a:srgbClr val="121D1B"/>
                </a:solidFill>
                <a:latin typeface="Arial Black"/>
                <a:cs typeface="Arial Black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8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2"/>
    </mc:Choice>
    <mc:Fallback xmlns="">
      <p:transition xmlns:p14="http://schemas.microsoft.com/office/powerpoint/2010/main" spd="slow" advTm="3366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1" y="5298655"/>
            <a:ext cx="8694058" cy="91124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Well structured, annotated data does not always make it into the </a:t>
            </a:r>
            <a:r>
              <a:rPr lang="en-US" sz="3600" dirty="0" smtClean="0"/>
              <a:t>literature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8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66800"/>
            <a:ext cx="8128000" cy="5410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of reagents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64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763345"/>
            <a:ext cx="9080500" cy="2565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751" y="2997667"/>
            <a:ext cx="8274823" cy="284018"/>
          </a:xfrm>
          <a:prstGeom prst="rect">
            <a:avLst/>
          </a:prstGeom>
          <a:solidFill>
            <a:srgbClr val="FFFF00">
              <a:alpha val="30000"/>
            </a:srgbClr>
          </a:solidFill>
          <a:ln w="571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5" y="4789685"/>
            <a:ext cx="9144000" cy="10777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400800" y="6488668"/>
            <a:ext cx="2518229" cy="295485"/>
          </a:xfrm>
        </p:spPr>
        <p:txBody>
          <a:bodyPr/>
          <a:lstStyle/>
          <a:p>
            <a:r>
              <a:rPr lang="en-US" dirty="0"/>
              <a:t>Biomed Res Int. 2013;2013:350419.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of reagents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4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5" y="2474166"/>
            <a:ext cx="8877300" cy="4343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45" y="2094320"/>
            <a:ext cx="8877300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45" y="1143000"/>
            <a:ext cx="8877300" cy="97338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of </a:t>
            </a:r>
            <a:r>
              <a:rPr lang="en-US" dirty="0" smtClean="0"/>
              <a:t>reagents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46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Research Resources are not uniquely identifiable in the published literature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456" r="66183" b="50615"/>
          <a:stretch/>
        </p:blipFill>
        <p:spPr>
          <a:xfrm>
            <a:off x="2743200" y="1752600"/>
            <a:ext cx="4324880" cy="4522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30198" y="6488668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peerj.com</a:t>
            </a:r>
            <a:r>
              <a:rPr lang="en-US" dirty="0"/>
              <a:t>/articles/148/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1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can be curators </a:t>
            </a:r>
            <a:r>
              <a:rPr lang="en-US" dirty="0" smtClean="0"/>
              <a:t>too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9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Demi Bold"/>
                <a:cs typeface="Avenir Next Demi Bold"/>
              </a:rPr>
              <a:t>How </a:t>
            </a:r>
            <a:r>
              <a:rPr lang="en-US" sz="3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Demi Bold"/>
                <a:cs typeface="Avenir Next Demi Bold"/>
              </a:rPr>
              <a:t>you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Demi Bold"/>
                <a:cs typeface="Avenir Next Demi Bold"/>
              </a:rPr>
              <a:t>can be a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venir Next Demi Bold"/>
                <a:cs typeface="Avenir Next Demi Bold"/>
              </a:rPr>
              <a:t>biocurator</a:t>
            </a:r>
            <a:endParaRPr lang="en-US" dirty="0"/>
          </a:p>
        </p:txBody>
      </p:sp>
      <p:sp>
        <p:nvSpPr>
          <p:cNvPr id="14" name="Snip and Round Single Corner Rectangle 13"/>
          <p:cNvSpPr/>
          <p:nvPr/>
        </p:nvSpPr>
        <p:spPr>
          <a:xfrm>
            <a:off x="1524000" y="1676400"/>
            <a:ext cx="6781800" cy="1143000"/>
          </a:xfrm>
          <a:prstGeom prst="snipRoundRect">
            <a:avLst/>
          </a:prstGeom>
          <a:solidFill>
            <a:schemeClr val="accent4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600" y="1219200"/>
            <a:ext cx="8153400" cy="0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dot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28600" y="152400"/>
            <a:ext cx="0" cy="1108364"/>
          </a:xfrm>
          <a:prstGeom prst="line">
            <a:avLst/>
          </a:prstGeom>
          <a:ln w="28575" cmpd="sng">
            <a:solidFill>
              <a:srgbClr val="93CDDD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0" y="1742182"/>
            <a:ext cx="66294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Structure your data using controlled vocabularies or ontologies</a:t>
            </a:r>
            <a:endParaRPr lang="en-US" sz="3200" dirty="0"/>
          </a:p>
        </p:txBody>
      </p:sp>
      <p:sp>
        <p:nvSpPr>
          <p:cNvPr id="15" name="Snip and Round Single Corner Rectangle 14"/>
          <p:cNvSpPr/>
          <p:nvPr/>
        </p:nvSpPr>
        <p:spPr>
          <a:xfrm>
            <a:off x="1524000" y="3134618"/>
            <a:ext cx="6781800" cy="1143000"/>
          </a:xfrm>
          <a:prstGeom prst="snipRoundRect">
            <a:avLst/>
          </a:prstGeom>
          <a:solidFill>
            <a:schemeClr val="accent4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24000" y="3200400"/>
            <a:ext cx="6019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Report unique identifiers in publications</a:t>
            </a:r>
            <a:endParaRPr lang="en-US" sz="3200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1524000" y="4658618"/>
            <a:ext cx="6781800" cy="1143000"/>
          </a:xfrm>
          <a:prstGeom prst="snipRoundRect">
            <a:avLst/>
          </a:prstGeom>
          <a:solidFill>
            <a:schemeClr val="accent4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24000" y="4648200"/>
            <a:ext cx="6705600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Consult guidelines and data standards to determine minimal information to be reported about experiments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800"/>
            <a:ext cx="914400" cy="914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7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752600"/>
            <a:ext cx="8577943" cy="1013738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 your data using controlled vocabularies or ontologies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24600"/>
            <a:ext cx="1828800" cy="365125"/>
          </a:xfrm>
          <a:prstGeom prst="rect">
            <a:avLst/>
          </a:prstGeom>
        </p:spPr>
        <p:txBody>
          <a:bodyPr/>
          <a:lstStyle/>
          <a:p>
            <a:fld id="{467FB152-A731-7F4D-9BEF-0DA9812B6907}" type="slidenum">
              <a:rPr lang="en-US" smtClean="0"/>
              <a:pPr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Phenotype Ontology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71600"/>
            <a:ext cx="4126676" cy="45571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914400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1371600"/>
            <a:ext cx="28194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Provides </a:t>
            </a:r>
            <a:r>
              <a:rPr lang="en-US" sz="2800" dirty="0"/>
              <a:t>standardized vocabularies of phenotypic </a:t>
            </a:r>
            <a:r>
              <a:rPr lang="en-US" sz="2800" dirty="0" smtClean="0"/>
              <a:t>abnormalities </a:t>
            </a:r>
            <a:r>
              <a:rPr lang="en-US" sz="2800" dirty="0"/>
              <a:t>encountered in human diseases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9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72882" y="3234026"/>
            <a:ext cx="1722718" cy="2450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7200" y="4032228"/>
            <a:ext cx="14478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1600200"/>
            <a:ext cx="662940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Background</a:t>
            </a:r>
          </a:p>
          <a:p>
            <a:endParaRPr lang="en-US" dirty="0"/>
          </a:p>
          <a:p>
            <a:r>
              <a:rPr lang="en-US" dirty="0"/>
              <a:t>The PAX6 protein is a member of the PAX (paired-box) family of transcriptional regulators and is essential for normal ocular and neural development [1]. Heterozygous mutations of the human PAX6 gene cause </a:t>
            </a:r>
            <a:r>
              <a:rPr lang="en-US" dirty="0" err="1"/>
              <a:t>aniridia</a:t>
            </a:r>
            <a:r>
              <a:rPr lang="en-US" dirty="0"/>
              <a:t> (absence of the iris) and a range of other congenital eye malformations [2]. Neural defects such as </a:t>
            </a:r>
            <a:r>
              <a:rPr lang="en-US" dirty="0" err="1"/>
              <a:t>foveal</a:t>
            </a:r>
            <a:r>
              <a:rPr lang="en-US" dirty="0"/>
              <a:t> hypoplasia and optic nerve hypoplasia are common in PAX6-associated eye disease [3-5]. Homozygous mutations in man and mouse are lethal and result in severe developmental abnormalities including </a:t>
            </a:r>
            <a:r>
              <a:rPr lang="en-US" dirty="0" err="1"/>
              <a:t>anophthalmia</a:t>
            </a:r>
            <a:r>
              <a:rPr lang="en-US" dirty="0"/>
              <a:t>, severe reduction of the olfactory structures and gross brain malformations [2,6]. The roles of PAX6 in brain development have mainly been studied in homozygous mutant mice or rats and include </a:t>
            </a:r>
            <a:r>
              <a:rPr lang="en-US" dirty="0" err="1"/>
              <a:t>arealisation</a:t>
            </a:r>
            <a:r>
              <a:rPr lang="en-US" dirty="0"/>
              <a:t> of the cerebral cortex [7], formation of the </a:t>
            </a:r>
            <a:r>
              <a:rPr lang="en-US" dirty="0" err="1"/>
              <a:t>prosencephalon</a:t>
            </a:r>
            <a:r>
              <a:rPr lang="en-US" dirty="0"/>
              <a:t>-mesencephalon boundary [8], axon guidance [8], differentiation of neurons from glia [9] and neuronal migration in the cerebellum [10].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185" y="183000"/>
            <a:ext cx="8299231" cy="911243"/>
          </a:xfrm>
        </p:spPr>
        <p:txBody>
          <a:bodyPr>
            <a:normAutofit fontScale="90000"/>
          </a:bodyPr>
          <a:lstStyle/>
          <a:p>
            <a:r>
              <a:rPr lang="en-US" dirty="0"/>
              <a:t>phenotypic descriptions in human and animal studies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5477"/>
            <a:ext cx="8331200" cy="11049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4953000" y="6574513"/>
            <a:ext cx="3966029" cy="209640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/articles/PMC1208879/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895600" y="1981200"/>
            <a:ext cx="6139083" cy="1828800"/>
            <a:chOff x="2895600" y="1600200"/>
            <a:chExt cx="6139083" cy="1828800"/>
          </a:xfrm>
        </p:grpSpPr>
        <p:sp>
          <p:nvSpPr>
            <p:cNvPr id="15" name="Rectangle 14"/>
            <p:cNvSpPr/>
            <p:nvPr/>
          </p:nvSpPr>
          <p:spPr>
            <a:xfrm>
              <a:off x="6705600" y="1600200"/>
              <a:ext cx="2329083" cy="5847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HP_0007750</a:t>
              </a:r>
            </a:p>
            <a:p>
              <a:r>
                <a:rPr lang="en-US" sz="1600" dirty="0"/>
                <a:t>Hypoplasia of the fovea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895600" y="1600200"/>
              <a:ext cx="3810000" cy="1600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895600" y="2133600"/>
              <a:ext cx="3810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715000" y="4343400"/>
            <a:ext cx="2963416" cy="584776"/>
            <a:chOff x="5715000" y="3962400"/>
            <a:chExt cx="2963416" cy="584776"/>
          </a:xfrm>
        </p:grpSpPr>
        <p:sp>
          <p:nvSpPr>
            <p:cNvPr id="26" name="Rectangle 25"/>
            <p:cNvSpPr/>
            <p:nvPr/>
          </p:nvSpPr>
          <p:spPr>
            <a:xfrm>
              <a:off x="7239000" y="3962400"/>
              <a:ext cx="1439416" cy="5847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HP_0000528</a:t>
              </a:r>
            </a:p>
            <a:p>
              <a:r>
                <a:rPr lang="en-US" sz="1600" dirty="0" err="1" smtClean="0"/>
                <a:t>Anophthalmia</a:t>
              </a:r>
              <a:endParaRPr lang="en-US" sz="1600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5715000" y="3962400"/>
              <a:ext cx="15240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000" y="4267200"/>
              <a:ext cx="152400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1255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94058" cy="9112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Research Life </a:t>
            </a:r>
            <a:r>
              <a:rPr lang="en-US" strike="sngStrike" dirty="0" smtClean="0">
                <a:solidFill>
                  <a:srgbClr val="000000"/>
                </a:solidFill>
              </a:rPr>
              <a:t>Cycle</a:t>
            </a:r>
            <a:endParaRPr lang="en-US" strike="sngStrike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gray">
          <a:xfrm>
            <a:off x="1295400" y="1828800"/>
            <a:ext cx="6526018" cy="38004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" rIns="45720" anchor="ctr">
            <a:spAutoFit/>
          </a:bodyPr>
          <a:lstStyle/>
          <a:p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6740073">
            <a:off x="6236017" y="2034767"/>
            <a:ext cx="381000" cy="228600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13265815">
            <a:off x="7103826" y="4645884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 rot="15849876">
            <a:off x="4362176" y="5497034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1143000" y="3962400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 rot="3981515">
            <a:off x="3114800" y="1858647"/>
            <a:ext cx="381000" cy="228600"/>
          </a:xfrm>
          <a:prstGeom prst="triangle">
            <a:avLst/>
          </a:prstGeom>
          <a:solidFill>
            <a:srgbClr val="184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810000" y="914400"/>
            <a:ext cx="1828800" cy="1828800"/>
          </a:xfrm>
          <a:prstGeom prst="ellipse">
            <a:avLst/>
          </a:prstGeom>
          <a:solidFill>
            <a:schemeClr val="accent2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C0C0D"/>
              </a:solidFill>
              <a:latin typeface="Arial Black"/>
              <a:cs typeface="Arial Blac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733800" y="16764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EXPERIMENT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400800" y="2057400"/>
            <a:ext cx="1828800" cy="1828800"/>
          </a:xfrm>
          <a:prstGeom prst="ellipse">
            <a:avLst/>
          </a:prstGeom>
          <a:solidFill>
            <a:schemeClr val="accent6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24600" y="2777066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CONSULT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10200" y="4495800"/>
            <a:ext cx="1828800" cy="1828800"/>
          </a:xfrm>
          <a:prstGeom prst="ellipse">
            <a:avLst/>
          </a:prstGeom>
          <a:solidFill>
            <a:schemeClr val="accent4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34000" y="52070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PUBLISH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362200" y="4495800"/>
            <a:ext cx="1828800" cy="1828800"/>
          </a:xfrm>
          <a:prstGeom prst="ellipse">
            <a:avLst/>
          </a:prstGeom>
          <a:solidFill>
            <a:schemeClr val="accent1"/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21D1B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86000" y="5181600"/>
            <a:ext cx="1981200" cy="423334"/>
          </a:xfrm>
          <a:prstGeom prst="rect">
            <a:avLst/>
          </a:prstGeom>
          <a:solidFill>
            <a:srgbClr val="F2E0CB">
              <a:alpha val="5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21D1B"/>
                </a:solidFill>
                <a:latin typeface="Arial Black"/>
                <a:cs typeface="Arial Black"/>
              </a:rPr>
              <a:t>DEPOSIT</a:t>
            </a:r>
            <a:endParaRPr lang="en-US" sz="1600" dirty="0">
              <a:solidFill>
                <a:srgbClr val="121D1B"/>
              </a:solidFill>
              <a:latin typeface="Arial Black"/>
              <a:cs typeface="Arial Blac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133600"/>
            <a:ext cx="1981200" cy="1828800"/>
            <a:chOff x="1447800" y="1371600"/>
            <a:chExt cx="1981200" cy="1828800"/>
          </a:xfrm>
        </p:grpSpPr>
        <p:sp>
          <p:nvSpPr>
            <p:cNvPr id="55" name="Oval 54"/>
            <p:cNvSpPr/>
            <p:nvPr/>
          </p:nvSpPr>
          <p:spPr>
            <a:xfrm>
              <a:off x="1524000" y="1371600"/>
              <a:ext cx="1828800" cy="1828800"/>
            </a:xfrm>
            <a:prstGeom prst="ellipse">
              <a:avLst/>
            </a:prstGeom>
            <a:solidFill>
              <a:srgbClr val="18496B"/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21D1B"/>
                </a:solidFill>
                <a:latin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2048933"/>
              <a:ext cx="1981200" cy="423334"/>
            </a:xfrm>
            <a:prstGeom prst="rect">
              <a:avLst/>
            </a:prstGeom>
            <a:solidFill>
              <a:srgbClr val="F2E0CB">
                <a:alpha val="59000"/>
              </a:srgbClr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121D1B"/>
                  </a:solidFill>
                  <a:latin typeface="Arial Black"/>
                  <a:cs typeface="Arial Black"/>
                </a:rPr>
                <a:t>FUND</a:t>
              </a:r>
              <a:endParaRPr lang="en-US" sz="1600" dirty="0">
                <a:solidFill>
                  <a:srgbClr val="121D1B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 rot="20398128">
            <a:off x="2793826" y="341674"/>
            <a:ext cx="303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Chalkduster"/>
                <a:cs typeface="Chalkduster"/>
              </a:rPr>
              <a:t>Network</a:t>
            </a:r>
            <a:endParaRPr lang="en-US" sz="48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3505200"/>
            <a:ext cx="3352800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657600" y="2590800"/>
            <a:ext cx="14478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43200" y="2590800"/>
            <a:ext cx="37338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86000" y="3733800"/>
            <a:ext cx="60960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962400" y="4953000"/>
            <a:ext cx="1752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629400" y="3733800"/>
            <a:ext cx="45720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86400" y="2286000"/>
            <a:ext cx="106680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86200" y="3352800"/>
            <a:ext cx="281940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5" idx="4"/>
            <a:endCxn id="49" idx="1"/>
          </p:cNvCxnSpPr>
          <p:nvPr/>
        </p:nvCxnSpPr>
        <p:spPr>
          <a:xfrm>
            <a:off x="4724400" y="2743200"/>
            <a:ext cx="953622" cy="20204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114800" y="5105400"/>
            <a:ext cx="1752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352800" y="2286000"/>
            <a:ext cx="76200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641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2"/>
    </mc:Choice>
    <mc:Fallback xmlns="">
      <p:transition xmlns:p14="http://schemas.microsoft.com/office/powerpoint/2010/main" spd="slow" advTm="3366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752600"/>
            <a:ext cx="8577943" cy="1013738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 unique identifiers in publications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4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identifiers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Any </a:t>
            </a:r>
            <a:r>
              <a:rPr lang="en-US" sz="2800" dirty="0"/>
              <a:t>identifier which is guaranteed to be unique among all identifiers used for those objects and for a specific </a:t>
            </a:r>
            <a:r>
              <a:rPr lang="en-US" sz="2800" dirty="0" smtClean="0"/>
              <a:t>purpose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5"/>
                </a:solidFill>
              </a:rPr>
              <a:t>Example:</a:t>
            </a:r>
          </a:p>
          <a:p>
            <a:r>
              <a:rPr lang="en-US" sz="2800" dirty="0" smtClean="0">
                <a:solidFill>
                  <a:srgbClr val="757070"/>
                </a:solidFill>
              </a:rPr>
              <a:t>Identifiers for genes in NCBI gene</a:t>
            </a:r>
          </a:p>
          <a:p>
            <a:r>
              <a:rPr lang="en-US" sz="2800" dirty="0" smtClean="0">
                <a:solidFill>
                  <a:srgbClr val="757070"/>
                </a:solidFill>
              </a:rPr>
              <a:t>Identifiers for antibodies in the Antibody Registry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5638800" y="6555552"/>
            <a:ext cx="3280229" cy="302448"/>
          </a:xfrm>
        </p:spPr>
        <p:txBody>
          <a:bodyPr>
            <a:no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Unique_identifier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NCBI gene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2200" y="6555552"/>
            <a:ext cx="2746829" cy="30244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/gene/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9144000" cy="3795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98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NCBI gene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2200" y="6555552"/>
            <a:ext cx="2746829" cy="30244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/gene/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328" y="1524001"/>
            <a:ext cx="6791671" cy="2819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1715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for a gene name in the search bar here</a:t>
            </a:r>
          </a:p>
          <a:p>
            <a:endParaRPr lang="en-US" dirty="0"/>
          </a:p>
          <a:p>
            <a:r>
              <a:rPr lang="en-US" dirty="0" smtClean="0"/>
              <a:t>You can search on the name and species to narrow down the results.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05000" y="1828800"/>
            <a:ext cx="21336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778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NCBI gene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2200" y="6555552"/>
            <a:ext cx="2746829" cy="30244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/gene/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371600"/>
            <a:ext cx="137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search for Pax6 human, we get over 400 results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38" y="6477000"/>
            <a:ext cx="38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retrieved on 2016-02-25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24000"/>
            <a:ext cx="7620000" cy="410505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65210" y="1629398"/>
            <a:ext cx="609600" cy="0"/>
          </a:xfrm>
          <a:prstGeom prst="straightConnector1">
            <a:avLst/>
          </a:prstGeom>
          <a:ln w="19050" cmpd="sng">
            <a:solidFill>
              <a:srgbClr val="18171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606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NCBI gene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172200" y="6555552"/>
            <a:ext cx="2746829" cy="30244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/gene/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219200"/>
            <a:ext cx="6935987" cy="28193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52400" y="2057400"/>
            <a:ext cx="21336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2400" y="2209800"/>
            <a:ext cx="21336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0" y="1524000"/>
            <a:ext cx="21336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800" y="3200400"/>
            <a:ext cx="2133600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653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133600"/>
            <a:ext cx="8577943" cy="1013738"/>
          </a:xfrm>
        </p:spPr>
        <p:txBody>
          <a:bodyPr>
            <a:normAutofit fontScale="90000"/>
          </a:bodyPr>
          <a:lstStyle/>
          <a:p>
            <a:r>
              <a:rPr lang="en-US" dirty="0"/>
              <a:t>Consult guidelines and data standards to determine minimal information to be reported about </a:t>
            </a:r>
            <a:r>
              <a:rPr lang="en-US" dirty="0" smtClean="0"/>
              <a:t>experiments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07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505200"/>
            <a:ext cx="6400800" cy="1709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8131550" cy="1066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" y="2667000"/>
            <a:ext cx="3734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https://www.force11.org/node/4433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</a:t>
            </a:r>
            <a:r>
              <a:rPr lang="en-US" dirty="0"/>
              <a:t>guidelines for life science resources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7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4191000"/>
            <a:ext cx="404469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http://</a:t>
            </a:r>
            <a:r>
              <a:rPr lang="en-US" sz="3200" dirty="0" err="1"/>
              <a:t>biocuration.org</a:t>
            </a:r>
            <a:r>
              <a:rPr lang="en-US" sz="32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8743813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nternational </a:t>
            </a:r>
            <a:r>
              <a:rPr lang="en-US" dirty="0"/>
              <a:t>S</a:t>
            </a:r>
            <a:r>
              <a:rPr lang="en-US" dirty="0" smtClean="0"/>
              <a:t>ociety </a:t>
            </a:r>
            <a:r>
              <a:rPr lang="en-US" dirty="0"/>
              <a:t>for </a:t>
            </a:r>
            <a:r>
              <a:rPr lang="en-US" dirty="0" err="1"/>
              <a:t>B</a:t>
            </a:r>
            <a:r>
              <a:rPr lang="en-US" dirty="0" err="1" smtClean="0"/>
              <a:t>iocuration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1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biocuration methods can be automated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41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085" y="1219200"/>
            <a:ext cx="7699829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we handle all of this </a:t>
            </a:r>
            <a:r>
              <a:rPr lang="en-US" dirty="0" smtClean="0"/>
              <a:t>data?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36600"/>
            <a:ext cx="8128000" cy="53721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3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81000"/>
            <a:ext cx="8128000" cy="5372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105400"/>
            <a:ext cx="9144000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971" y="5260956"/>
            <a:ext cx="8694058" cy="1292244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Data curation</a:t>
            </a:r>
            <a:r>
              <a:rPr lang="en-US" sz="2800" dirty="0">
                <a:latin typeface="+mn-lt"/>
              </a:rPr>
              <a:t>: activities required to maintain research data long-term such that it is available for reuse and preservation.</a:t>
            </a:r>
            <a:r>
              <a:rPr lang="en-US" sz="2800" dirty="0">
                <a:solidFill>
                  <a:srgbClr val="FF00FF"/>
                </a:solidFill>
                <a:latin typeface="+mn-lt"/>
              </a:rPr>
              <a:t/>
            </a:r>
            <a:br>
              <a:rPr lang="en-US" sz="2800" dirty="0">
                <a:solidFill>
                  <a:srgbClr val="FF00FF"/>
                </a:solidFill>
                <a:latin typeface="+mn-lt"/>
              </a:rPr>
            </a:br>
            <a:endParaRPr lang="en-US" sz="2800" dirty="0">
              <a:solidFill>
                <a:srgbClr val="FF00FF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3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/>
          <p:cNvSpPr/>
          <p:nvPr/>
        </p:nvSpPr>
        <p:spPr>
          <a:xfrm rot="1638179">
            <a:off x="35506" y="3045670"/>
            <a:ext cx="8920587" cy="660186"/>
          </a:xfrm>
          <a:prstGeom prst="rightArrow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81000" y="6400800"/>
            <a:ext cx="8538030" cy="307153"/>
          </a:xfrm>
        </p:spPr>
        <p:txBody>
          <a:bodyPr/>
          <a:lstStyle/>
          <a:p>
            <a:r>
              <a:rPr lang="en-US" dirty="0" err="1"/>
              <a:t>Tenopir</a:t>
            </a:r>
            <a:r>
              <a:rPr lang="en-US" dirty="0"/>
              <a:t>, C. and King, D.W. (2007), “Perceptions of value and value beyond </a:t>
            </a:r>
            <a:r>
              <a:rPr lang="en-US" dirty="0" smtClean="0"/>
              <a:t>perceptions: measuring </a:t>
            </a:r>
            <a:r>
              <a:rPr lang="en-US" dirty="0"/>
              <a:t>the quality and value of journal article readings”, Serials, Vol. 20 No. 3</a:t>
            </a:r>
            <a:r>
              <a:rPr lang="en-US" dirty="0" smtClean="0"/>
              <a:t>, pp</a:t>
            </a:r>
            <a:r>
              <a:rPr lang="en-US" dirty="0"/>
              <a:t>. 199-207.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990600"/>
            <a:ext cx="1905000" cy="1905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000" y="762000"/>
            <a:ext cx="0" cy="4953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81000" y="5715000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55556"/>
            <a:ext cx="8229600" cy="911243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average amount of time scientists spend reading a single journal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296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/>
          <p:cNvSpPr/>
          <p:nvPr/>
        </p:nvSpPr>
        <p:spPr>
          <a:xfrm rot="19959730">
            <a:off x="35506" y="3045670"/>
            <a:ext cx="8920587" cy="660186"/>
          </a:xfrm>
          <a:prstGeom prst="rightArrow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5556"/>
            <a:ext cx="8228534" cy="911243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total number of articles that a scientist reads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81000" y="6400800"/>
            <a:ext cx="8538029" cy="344716"/>
          </a:xfrm>
        </p:spPr>
        <p:txBody>
          <a:bodyPr/>
          <a:lstStyle/>
          <a:p>
            <a:r>
              <a:rPr lang="en-US" dirty="0" err="1"/>
              <a:t>Tenopir</a:t>
            </a:r>
            <a:r>
              <a:rPr lang="en-US" dirty="0"/>
              <a:t>, C. and King, D.W. (2007), “Perceptions of value and value beyond perceptions: measuring the quality and value of journal article readings”, Serials, Vol. 20 No. 3, pp. 199-207.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990600"/>
            <a:ext cx="1905000" cy="1905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000" y="762000"/>
            <a:ext cx="0" cy="4953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81000" y="5715000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400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4373562"/>
          </a:xfrm>
        </p:spPr>
        <p:txBody>
          <a:bodyPr/>
          <a:lstStyle/>
          <a:p>
            <a:r>
              <a:rPr lang="en-US" dirty="0" smtClean="0"/>
              <a:t>How do we extract all this information out of the published literature?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5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09600" y="1981200"/>
            <a:ext cx="3200400" cy="3048000"/>
            <a:chOff x="5486400" y="4343400"/>
            <a:chExt cx="1981200" cy="1828800"/>
          </a:xfrm>
        </p:grpSpPr>
        <p:sp>
          <p:nvSpPr>
            <p:cNvPr id="6" name="Oval 5"/>
            <p:cNvSpPr/>
            <p:nvPr/>
          </p:nvSpPr>
          <p:spPr>
            <a:xfrm>
              <a:off x="5562600" y="4343400"/>
              <a:ext cx="1828800" cy="1828800"/>
            </a:xfrm>
            <a:prstGeom prst="ellipse">
              <a:avLst/>
            </a:prstGeom>
            <a:solidFill>
              <a:srgbClr val="18496B"/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121D1B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6400" y="5054600"/>
              <a:ext cx="1981200" cy="423334"/>
            </a:xfrm>
            <a:prstGeom prst="rect">
              <a:avLst/>
            </a:prstGeom>
            <a:solidFill>
              <a:srgbClr val="F2E0CB">
                <a:alpha val="59000"/>
              </a:srgbClr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121D1B"/>
                  </a:solidFill>
                  <a:latin typeface="Arial Black"/>
                  <a:cs typeface="Arial Black"/>
                </a:rPr>
                <a:t>PUBLISH</a:t>
              </a:r>
              <a:endParaRPr lang="en-US" sz="2400" dirty="0">
                <a:solidFill>
                  <a:srgbClr val="121D1B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57800" y="1905000"/>
            <a:ext cx="3352800" cy="3124200"/>
            <a:chOff x="1600200" y="4298795"/>
            <a:chExt cx="1981200" cy="1828800"/>
          </a:xfrm>
        </p:grpSpPr>
        <p:sp>
          <p:nvSpPr>
            <p:cNvPr id="9" name="Oval 8"/>
            <p:cNvSpPr/>
            <p:nvPr/>
          </p:nvSpPr>
          <p:spPr>
            <a:xfrm>
              <a:off x="1676400" y="4298795"/>
              <a:ext cx="1828800" cy="1828800"/>
            </a:xfrm>
            <a:prstGeom prst="ellipse">
              <a:avLst/>
            </a:prstGeom>
            <a:solidFill>
              <a:srgbClr val="18496B"/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121D1B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0200" y="5029200"/>
              <a:ext cx="1981200" cy="423334"/>
            </a:xfrm>
            <a:prstGeom prst="rect">
              <a:avLst/>
            </a:prstGeom>
            <a:solidFill>
              <a:srgbClr val="F2E0CB">
                <a:alpha val="59000"/>
              </a:srgbClr>
            </a:solidFill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121D1B"/>
                  </a:solidFill>
                  <a:latin typeface="Arial Black"/>
                  <a:cs typeface="Arial Black"/>
                </a:rPr>
                <a:t>DEPOSIT</a:t>
              </a:r>
              <a:endParaRPr lang="en-US" sz="2400" dirty="0">
                <a:solidFill>
                  <a:srgbClr val="121D1B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3962400" y="3276600"/>
            <a:ext cx="1143000" cy="609600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Biocurators</a:t>
            </a:r>
            <a:r>
              <a:rPr lang="en-US" dirty="0" smtClean="0"/>
              <a:t> curate data and the literature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0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hersh.jpg"/>
  <p:tag name="LOGO_PIC_2" val="C:\Documents and Settings\hersh\My Documents\Ongoing\Web\ohsulogo.gif"/>
  <p:tag name="PRESENTER_PIC_MODE" val="0"/>
  <p:tag name="LOGO_PIC_MODE" val="1"/>
  <p:tag name="PRESENTATION_TITLE" val="2.5b"/>
  <p:tag name="ART_ENCODE_TYPE" val="0"/>
  <p:tag name="ART_ENCODE_INDEX" val="1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Users\hersh\Documents\BMI 514\Chapter 2\Content\2.5b\player.html"/>
  <p:tag name="ARTICULATE_LOGO" val="ohsu-logo.jpg"/>
  <p:tag name="ARTICULATE_PRESENTER" val="William Hersh, MD"/>
  <p:tag name="ARTICULATE_PRESENTER_GUID" val="2C78E8ED6413"/>
  <p:tag name="ARTICULATE_LMS" val="0"/>
  <p:tag name="ARTICULATE_META_COURSE_VERSION_SET" val="True"/>
  <p:tag name="ARTICULATE_META_NAME_SET" val="True"/>
  <p:tag name="ARTICULATE_REFERENCE_ID" val="798260e5-b6e7-4e24-b457-ed62fd197dab"/>
  <p:tag name="TAG_BACKING_FORM_KEY" val="330362-c:\wamp\www\box sync\bd2k\oer content\bdk14\staged\bdk14-03_v7.pptx"/>
  <p:tag name="ARTICULATE_PRESENTER_VERSION" val="7"/>
  <p:tag name="ARTICULATE_USED_PAGE_ORIENTATION" val="1"/>
  <p:tag name="ARTICULATE_USED_PAGE_SIZE" val="1"/>
  <p:tag name="ARTICULATE_SLIDE_COUNT" val="3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bfaf7e5-2f72-42d2-8ff3-6b3a1487c808"/>
  <p:tag name="AUDIO_ID" val="287"/>
  <p:tag name="ARTICULATE_SLIDE_NAV" val="1"/>
  <p:tag name="ARTICULATE_LOCK_SLIDE" val="0"/>
  <p:tag name="ORIGINAL_AUDIO_FILEPATH" val="C:\wamp\www\Box Sync\BD2K\OER Content\BDK14\Staged\Audio\BDK14-3\Slide 1.wav"/>
  <p:tag name="ELAPSEDTIME" val="5.922"/>
  <p:tag name="ARTICULATE_USED_LAYOUT" val="1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8"/>
  <p:tag name="ORIGINAL_AUDIO_FILEPATH" val="C:\wamp\www\Box Sync\BD2K\OER Content\BDK14\Staged\Audio\BDK14-3\Slide 2.wav"/>
  <p:tag name="ELAPSEDTIME" val="21.262"/>
  <p:tag name="ARTICULATE_USED_LAYOUT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9"/>
  <p:tag name="ORIGINAL_AUDIO_FILEPATH" val="C:\wamp\www\Box Sync\BD2K\OER Content\BDK14\Staged\Audio\BDK14-3\Slide 3.wav"/>
  <p:tag name="ELAPSEDTIME" val="8.912"/>
  <p:tag name="ARTICULATE_USED_LAYOUT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7"/>
  <p:tag name="ORIGINAL_AUDIO_FILEPATH" val="C:\wamp\www\Box Sync\BD2K\OER Content\BDK14\Staged\Audio\BDK14-3\Slide 4.wav"/>
  <p:tag name="ELAPSEDTIME" val="11.132"/>
  <p:tag name="ARTICULATE_SLIDE_THUMBNAIL_REFRESH" val="1"/>
  <p:tag name="ARTICULATE_USED_LAYOU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6"/>
  <p:tag name="ORIGINAL_AUDIO_FILEPATH" val="C:\wamp\www\Box Sync\BD2K\OER Content\BDK14\Staged\Audio\BDK14-3\Slide 5.wav"/>
  <p:tag name="ELAPSEDTIME" val="18.692"/>
  <p:tag name="ARTICULATE_USED_LAYOU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9"/>
  <p:tag name="ORIGINAL_AUDIO_FILEPATH" val="C:\wamp\www\Box Sync\BD2K\OER Content\BDK14\Staged\Audio\BDK14-3\Slide 6.wav"/>
  <p:tag name="ELAPSEDTIME" val="8.492"/>
  <p:tag name="ARTICULATE_USED_LAYOUT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3"/>
  <p:tag name="ORIGINAL_AUDIO_FILEPATH" val="C:\wamp\www\Box Sync\BD2K\OER Content\BDK14\Staged\Audio\BDK14-3\Slide 7.wav"/>
  <p:tag name="ELAPSEDTIME" val="8.112"/>
  <p:tag name="ARTICULATE_USED_LAYOUT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1"/>
  <p:tag name="ORIGINAL_AUDIO_FILEPATH" val="C:\wamp\www\Box Sync\BD2K\OER Content\BDK14\Staged\Audio\BDK14-3\Slide 8.wav"/>
  <p:tag name="ELAPSEDTIME" val="8.412"/>
  <p:tag name="ARTICULATE_USED_LAYOUT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9"/>
  <p:tag name="ORIGINAL_AUDIO_FILEPATH" val="C:\wamp\www\Box Sync\BD2K\OER Content\BDK14\Staged\Audio\BDK14-3\Slide 9.wav"/>
  <p:tag name="ELAPSEDTIME" val="30.582"/>
  <p:tag name="ARTICULATE_USED_LAYOUT" val="2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3"/>
  <p:tag name="ORIGINAL_AUDIO_FILEPATH" val="C:\wamp\www\Box Sync\BD2K\OER Content\BDK14\Staged\Audio\BDK14-3\Slide 10.wav"/>
  <p:tag name="ELAPSEDTIME" val="16.522"/>
  <p:tag name="ARTICULATE_USED_LAYOUT" val="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6"/>
  <p:tag name="ORIGINAL_AUDIO_FILEPATH" val="C:\wamp\www\Box Sync\BD2K\OER Content\BDK14\Staged\Audio\BDK14-3\Slide 14.wav"/>
  <p:tag name="ELAPSEDTIME" val="36.082"/>
  <p:tag name="ARTICULATE_USED_LAYOUT" val="2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31"/>
  <p:tag name="ORIGINAL_AUDIO_FILEPATH" val="C:\wamp\www\Box Sync\BD2K\OER Content\BDK14\Staged\Audio\BDK14-3\Slide 18.wav"/>
  <p:tag name="ELAPSEDTIME" val="53.372"/>
  <p:tag name="ARTICULATE_USED_LAYOUT" val="22"/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8"/>
  <p:tag name="ORIGINAL_AUDIO_FILEPATH" val="C:\wamp\www\Box Sync\BD2K\OER Content\BDK14\Staged\Audio\BDK14-3\Slide 19.wav"/>
  <p:tag name="ELAPSEDTIME" val="32.792"/>
  <p:tag name="ARTICULATE_USED_LAYOUT" val="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6"/>
  <p:tag name="ORIGINAL_AUDIO_FILEPATH" val="C:\wamp\www\Box Sync\BD2K\OER Content\BDK14\Staged\Audio\BDK14-3\Slide 20.wav"/>
  <p:tag name="ELAPSEDTIME" val="37.242"/>
  <p:tag name="ARTICULATE_USED_LAYOU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1"/>
  <p:tag name="ORIGINAL_AUDIO_FILEPATH" val="C:\wamp\www\Box Sync\BD2K\OER Content\BDK14\Staged\Audio\BDK14-3\Slide 21.wav"/>
  <p:tag name="ELAPSEDTIME" val="13.802"/>
  <p:tag name="ARTICULATE_USED_LAYOUT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2"/>
  <p:tag name="ORIGINAL_AUDIO_FILEPATH" val="C:\wamp\www\Box Sync\BD2K\OER Content\BDK14\Staged\Audio\BDK14-3\Slide 22.wav"/>
  <p:tag name="ELAPSEDTIME" val="36.512"/>
  <p:tag name="TIMELINE" val="5.00/10.00/15.00"/>
  <p:tag name="ARTICULATE_USED_LAYOUT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3"/>
  <p:tag name="ORIGINAL_AUDIO_FILEPATH" val="C:\wamp\www\Box Sync\BD2K\OER Content\BDK14\Staged\Audio\BDK14-3\Slide 23.wav"/>
  <p:tag name="ELAPSEDTIME" val="24.862"/>
  <p:tag name="ARTICULATE_USED_LAYOUT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9"/>
  <p:tag name="ORIGINAL_AUDIO_FILEPATH" val="C:\wamp\www\Box Sync\BD2K\OER Content\BDK14\Staged\Audio\BDK14-3\Slide 24.wav"/>
  <p:tag name="ELAPSEDTIME" val="86.492"/>
  <p:tag name="ARTICULATE_USED_LAYOUT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04"/>
  <p:tag name="ORIGINAL_AUDIO_FILEPATH" val="C:\wamp\www\Box Sync\BD2K\OER Content\BDK14\Staged\Audio\BDK14-3\Slide 25.wav"/>
  <p:tag name="ELAPSEDTIME" val="11.632"/>
  <p:tag name="ARTICULATE_USED_LAYOUT" val="1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30"/>
  <p:tag name="ORIGINAL_AUDIO_FILEPATH" val="C:\wamp\www\Box Sync\BD2K\OER Content\BDK14\Staged\Audio\BDK14-3\Slide 26.wav"/>
  <p:tag name="ELAPSEDTIME" val="27.342"/>
  <p:tag name="ARTICULATE_USED_LAYOUT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1"/>
  <p:tag name="ORIGINAL_AUDIO_FILEPATH" val="C:\wamp\www\Box Sync\BD2K\OER Content\BDK14\Staged\Audio\BDK14-3\Slide 27.wav"/>
  <p:tag name="ELAPSEDTIME" val="6.102"/>
  <p:tag name="ARTICULATE_USED_LAYOUT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8"/>
  <p:tag name="ORIGINAL_AUDIO_FILEPATH" val="C:\wamp\www\Box Sync\BD2K\OER Content\BDK14\Staged\Audio\BDK14-3\Slide 28.wav"/>
  <p:tag name="ELAPSEDTIME" val="20.292"/>
  <p:tag name="ARTICULATE_USED_LAYOU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7"/>
  <p:tag name="ORIGINAL_AUDIO_FILEPATH" val="C:\wamp\www\Box Sync\BD2K\OER Content\BDK14\Staged\Audio\BDK14-3\Slide 29.wav"/>
  <p:tag name="ELAPSEDTIME" val="53.862"/>
  <p:tag name="TIMELINE" val="5.00/10.00"/>
  <p:tag name="ARTICULATE_USED_LAYOUT" val="3"/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2"/>
  <p:tag name="ORIGINAL_AUDIO_FILEPATH" val="C:\wamp\www\Box Sync\BD2K\OER Content\BDK14\Staged\Audio\BDK14-3\Slide 30.wav"/>
  <p:tag name="ELAPSEDTIME" val="5.582"/>
  <p:tag name="ARTICULATE_USED_LAYOUT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4"/>
  <p:tag name="ORIGINAL_AUDIO_FILEPATH" val="C:\wamp\www\Box Sync\BD2K\OER Content\BDK14\Staged\Audio\BDK14-3\Slide 31.wav"/>
  <p:tag name="ELAPSEDTIME" val="21.972"/>
  <p:tag name="ARTICULATE_USED_LAYOU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5"/>
  <p:tag name="ORIGINAL_AUDIO_FILEPATH" val="C:\wamp\www\Box Sync\BD2K\OER Content\BDK14\Staged\Audio\BDK14-3\Slide 32.wav"/>
  <p:tag name="ELAPSEDTIME" val="4.712"/>
  <p:tag name="ARTICULATE_USED_LAYOU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9"/>
  <p:tag name="ORIGINAL_AUDIO_FILEPATH" val="C:\wamp\www\Box Sync\BD2K\OER Content\BDK14\Staged\Audio\BDK14-3\Slide 33.wav"/>
  <p:tag name="ELAPSEDTIME" val="17.222"/>
  <p:tag name="ARTICULATE_USED_LAYOU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0"/>
  <p:tag name="ORIGINAL_AUDIO_FILEPATH" val="C:\wamp\www\Box Sync\BD2K\OER Content\BDK14\Staged\Audio\BDK14-3\Slide 34.wav"/>
  <p:tag name="ELAPSEDTIME" val="11.022"/>
  <p:tag name="ARTICULATE_USED_LAYOU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1"/>
  <p:tag name="ORIGINAL_AUDIO_FILEPATH" val="C:\wamp\www\Box Sync\BD2K\OER Content\BDK14\Staged\Audio\BDK14-3\Slide 35.wav"/>
  <p:tag name="ELAPSEDTIME" val="20.772"/>
  <p:tag name="ARTICULATE_USED_LAYOU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3"/>
  <p:tag name="ORIGINAL_AUDIO_FILEPATH" val="C:\wamp\www\Box Sync\BD2K\OER Content\BDK14\Staged\Audio\BDK14-3\Slide 36.wav"/>
  <p:tag name="ELAPSEDTIME" val="8.692"/>
  <p:tag name="ARTICULATE_USED_LAYOUT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2"/>
  <p:tag name="ORIGINAL_AUDIO_FILEPATH" val="C:\wamp\www\Box Sync\BD2K\OER Content\BDK14\Staged\Audio\BDK14-3\Slide 37.wav"/>
  <p:tag name="ELAPSEDTIME" val="22.242"/>
  <p:tag name="ARTICULATE_USED_LAYOUT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4"/>
  <p:tag name="ORIGINAL_AUDIO_FILEPATH" val="C:\wamp\www\Box Sync\BD2K\OER Content\BDK14\Staged\Audio\BDK14-3\Slide 38.wav"/>
  <p:tag name="ELAPSEDTIME" val="14.342"/>
  <p:tag name="ARTICULATE_USED_LAYOUT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32"/>
  <p:tag name="ORIGINAL_AUDIO_FILEPATH" val="C:\wamp\www\Box Sync\BD2K\OER Content\BDK14\Staged\Audio\BDK14-3\Slide 39.wav"/>
  <p:tag name="ELAPSEDTIME" val="11.092"/>
  <p:tag name="ARTICULATE_USED_LAYOUT" val="15"/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BD2K_OER_Theme.thmx</Template>
  <TotalTime>0</TotalTime>
  <Words>902</Words>
  <Application>Microsoft Office PowerPoint</Application>
  <PresentationFormat>On-screen Show (4:3)</PresentationFormat>
  <Paragraphs>153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ＭＳ Ｐゴシック</vt:lpstr>
      <vt:lpstr>Arial</vt:lpstr>
      <vt:lpstr>Arial Black</vt:lpstr>
      <vt:lpstr>Avenir Black</vt:lpstr>
      <vt:lpstr>Avenir Next Condensed Demi Bold</vt:lpstr>
      <vt:lpstr>Avenir Next Condensed Regular</vt:lpstr>
      <vt:lpstr>Avenir Next Demi Bold</vt:lpstr>
      <vt:lpstr>Calibri</vt:lpstr>
      <vt:lpstr>Cambria</vt:lpstr>
      <vt:lpstr>Chalkduster</vt:lpstr>
      <vt:lpstr>Tahoma</vt:lpstr>
      <vt:lpstr>Times New Roman</vt:lpstr>
      <vt:lpstr>Wingdings</vt:lpstr>
      <vt:lpstr>BD2K_OER_Theme</vt:lpstr>
      <vt:lpstr>BD2K OER Dark</vt:lpstr>
      <vt:lpstr>Annotating and Curating Data</vt:lpstr>
      <vt:lpstr>The Research Life Cycle</vt:lpstr>
      <vt:lpstr>The Research Life Cycle</vt:lpstr>
      <vt:lpstr>How do we handle all of this data?</vt:lpstr>
      <vt:lpstr>Data curation: activities required to maintain research data long-term such that it is available for reuse and preservation. </vt:lpstr>
      <vt:lpstr>The average amount of time scientists spend reading a single journal</vt:lpstr>
      <vt:lpstr>The total number of articles that a scientist reads</vt:lpstr>
      <vt:lpstr>How do we extract all this information out of the published literature?</vt:lpstr>
      <vt:lpstr>Biocurators curate data and the literature</vt:lpstr>
      <vt:lpstr>PowerPoint Presentation</vt:lpstr>
      <vt:lpstr>Controlled vocabulary</vt:lpstr>
      <vt:lpstr>Controlled vocabulary</vt:lpstr>
      <vt:lpstr>Controlled vocabulary</vt:lpstr>
      <vt:lpstr>PowerPoint Presentation</vt:lpstr>
      <vt:lpstr>Annotating data</vt:lpstr>
      <vt:lpstr>Annotating data</vt:lpstr>
      <vt:lpstr>Annotating data</vt:lpstr>
      <vt:lpstr>Biocurators curate the literature</vt:lpstr>
      <vt:lpstr>Biocurators frequently report they need to contact authors for additional information</vt:lpstr>
      <vt:lpstr>Well structured, annotated data does not always make it into the literature</vt:lpstr>
      <vt:lpstr>Reporting of reagents</vt:lpstr>
      <vt:lpstr>Reporting of reagents</vt:lpstr>
      <vt:lpstr>Reporting of reagents</vt:lpstr>
      <vt:lpstr>Research Resources are not uniquely identifiable in the published literature</vt:lpstr>
      <vt:lpstr>Researchers can be curators too</vt:lpstr>
      <vt:lpstr>How you can be a biocurator</vt:lpstr>
      <vt:lpstr>Structure your data using controlled vocabularies or ontologies</vt:lpstr>
      <vt:lpstr>Human Phenotype Ontology</vt:lpstr>
      <vt:lpstr>phenotypic descriptions in human and animal studies</vt:lpstr>
      <vt:lpstr>Report unique identifiers in publications</vt:lpstr>
      <vt:lpstr>Unique identifiers</vt:lpstr>
      <vt:lpstr>NCBI gene</vt:lpstr>
      <vt:lpstr>NCBI gene</vt:lpstr>
      <vt:lpstr>NCBI gene</vt:lpstr>
      <vt:lpstr>NCBI gene</vt:lpstr>
      <vt:lpstr>Consult guidelines and data standards to determine minimal information to be reported about experiments</vt:lpstr>
      <vt:lpstr>Reporting guidelines for life science resources</vt:lpstr>
      <vt:lpstr>International Society for Biocuration </vt:lpstr>
      <vt:lpstr>Some biocuration methods can be automated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2016-04-17T03:32:47Z</dcterms:created>
  <dcterms:modified xsi:type="dcterms:W3CDTF">2016-06-08T21:17:16Z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2971FE2C-BE60-4CA0-9D31-CD4596FF6F1F</vt:lpwstr>
  </property>
  <property fmtid="{D5CDD505-2E9C-101B-9397-08002B2CF9AE}" pid="3" name="ArticulatePath">
    <vt:lpwstr>BDK14-03_stripped</vt:lpwstr>
  </property>
</Properties>
</file>